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5143500" cx="9144000"/>
  <p:notesSz cx="6858000" cy="9144000"/>
  <p:embeddedFontLst>
    <p:embeddedFont>
      <p:font typeface="Roboto"/>
      <p:regular r:id="rId25"/>
      <p:bold r:id="rId26"/>
      <p:italic r:id="rId27"/>
      <p:boldItalic r:id="rId28"/>
    </p:embeddedFont>
    <p:embeddedFont>
      <p:font typeface="Montserrat"/>
      <p:regular r:id="rId29"/>
      <p:bold r:id="rId30"/>
      <p:italic r:id="rId31"/>
      <p:boldItalic r:id="rId32"/>
    </p:embeddedFont>
    <p:embeddedFont>
      <p:font typeface="Montserrat ExtraLight"/>
      <p:regular r:id="rId33"/>
      <p:bold r:id="rId34"/>
      <p:italic r:id="rId35"/>
      <p:boldItalic r:id="rId36"/>
    </p:embeddedFont>
    <p:embeddedFont>
      <p:font typeface="Merriweather"/>
      <p:regular r:id="rId37"/>
      <p:bold r:id="rId38"/>
      <p:italic r:id="rId39"/>
      <p:boldItalic r:id="rId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erriweather-boldItalic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-bold.fntdata"/><Relationship Id="rId25" Type="http://schemas.openxmlformats.org/officeDocument/2006/relationships/font" Target="fonts/Roboto-regular.fntdata"/><Relationship Id="rId28" Type="http://schemas.openxmlformats.org/officeDocument/2006/relationships/font" Target="fonts/Roboto-boldItalic.fntdata"/><Relationship Id="rId27" Type="http://schemas.openxmlformats.org/officeDocument/2006/relationships/font" Target="fonts/Robot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ontserrat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Montserrat-italic.fntdata"/><Relationship Id="rId30" Type="http://schemas.openxmlformats.org/officeDocument/2006/relationships/font" Target="fonts/Montserrat-bold.fntdata"/><Relationship Id="rId11" Type="http://schemas.openxmlformats.org/officeDocument/2006/relationships/slide" Target="slides/slide6.xml"/><Relationship Id="rId33" Type="http://schemas.openxmlformats.org/officeDocument/2006/relationships/font" Target="fonts/MontserratExtraLight-regular.fntdata"/><Relationship Id="rId10" Type="http://schemas.openxmlformats.org/officeDocument/2006/relationships/slide" Target="slides/slide5.xml"/><Relationship Id="rId32" Type="http://schemas.openxmlformats.org/officeDocument/2006/relationships/font" Target="fonts/Montserrat-boldItalic.fntdata"/><Relationship Id="rId13" Type="http://schemas.openxmlformats.org/officeDocument/2006/relationships/slide" Target="slides/slide8.xml"/><Relationship Id="rId35" Type="http://schemas.openxmlformats.org/officeDocument/2006/relationships/font" Target="fonts/MontserratExtraLight-italic.fntdata"/><Relationship Id="rId12" Type="http://schemas.openxmlformats.org/officeDocument/2006/relationships/slide" Target="slides/slide7.xml"/><Relationship Id="rId34" Type="http://schemas.openxmlformats.org/officeDocument/2006/relationships/font" Target="fonts/MontserratExtraLight-bold.fntdata"/><Relationship Id="rId15" Type="http://schemas.openxmlformats.org/officeDocument/2006/relationships/slide" Target="slides/slide10.xml"/><Relationship Id="rId37" Type="http://schemas.openxmlformats.org/officeDocument/2006/relationships/font" Target="fonts/Merriweather-regular.fntdata"/><Relationship Id="rId14" Type="http://schemas.openxmlformats.org/officeDocument/2006/relationships/slide" Target="slides/slide9.xml"/><Relationship Id="rId36" Type="http://schemas.openxmlformats.org/officeDocument/2006/relationships/font" Target="fonts/MontserratExtraLight-boldItalic.fntdata"/><Relationship Id="rId17" Type="http://schemas.openxmlformats.org/officeDocument/2006/relationships/slide" Target="slides/slide12.xml"/><Relationship Id="rId39" Type="http://schemas.openxmlformats.org/officeDocument/2006/relationships/font" Target="fonts/Merriweather-italic.fntdata"/><Relationship Id="rId16" Type="http://schemas.openxmlformats.org/officeDocument/2006/relationships/slide" Target="slides/slide11.xml"/><Relationship Id="rId38" Type="http://schemas.openxmlformats.org/officeDocument/2006/relationships/font" Target="fonts/Merriweather-bold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030509c28b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2030509c28b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030d1f1de4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2030d1f1de4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030d1f1de4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2030d1f1de4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030d1f1de4_2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2030d1f1de4_2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030be2f003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2030be2f003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030be2f003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2030be2f003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030be2f00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2030be2f00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030be2f003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030be2f003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030be2f003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2030be2f003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030d1f1de4_2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2030d1f1de4_2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030a95003e_2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2030a95003e_2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030a95003e_2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030a95003e_2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2030a95003e_2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2030a95003e_2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030d1f1de4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2030d1f1de4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030509c28b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2030509c28b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030509c28b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2030509c28b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cf7a6c37f7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2cf7a6c37f7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030509c28b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2030509c28b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25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hasCustomPrompt="1" type="title"/>
          </p:nvPr>
        </p:nvSpPr>
        <p:spPr>
          <a:xfrm>
            <a:off x="311750" y="831175"/>
            <a:ext cx="5334900" cy="12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11"/>
          <p:cNvSpPr txBox="1"/>
          <p:nvPr>
            <p:ph idx="1" type="body"/>
          </p:nvPr>
        </p:nvSpPr>
        <p:spPr>
          <a:xfrm>
            <a:off x="311700" y="2121425"/>
            <a:ext cx="5334900" cy="9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57" name="Google Shape;5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48099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6" name="Google Shape;16;p3"/>
          <p:cNvSpPr/>
          <p:nvPr/>
        </p:nvSpPr>
        <p:spPr>
          <a:xfrm>
            <a:off x="0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0"/>
            <a:ext cx="431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/>
          <p:nvPr/>
        </p:nvSpPr>
        <p:spPr>
          <a:xfrm>
            <a:off x="0" y="44125"/>
            <a:ext cx="4313625" cy="4399375"/>
          </a:xfrm>
          <a:custGeom>
            <a:rect b="b" l="l" r="r" t="t"/>
            <a:pathLst>
              <a:path extrusionOk="0" h="175975" w="172545">
                <a:moveTo>
                  <a:pt x="0" y="157"/>
                </a:moveTo>
                <a:lnTo>
                  <a:pt x="172419" y="0"/>
                </a:lnTo>
                <a:lnTo>
                  <a:pt x="172545" y="126541"/>
                </a:lnTo>
                <a:lnTo>
                  <a:pt x="0" y="175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22" name="Google Shape;22;p4"/>
          <p:cNvSpPr/>
          <p:nvPr/>
        </p:nvSpPr>
        <p:spPr>
          <a:xfrm>
            <a:off x="-125" y="0"/>
            <a:ext cx="4316900" cy="4395600"/>
          </a:xfrm>
          <a:custGeom>
            <a:rect b="b" l="l" r="r" t="t"/>
            <a:pathLst>
              <a:path extrusionOk="0" h="175824" w="172676">
                <a:moveTo>
                  <a:pt x="0" y="6"/>
                </a:moveTo>
                <a:lnTo>
                  <a:pt x="172676" y="0"/>
                </a:lnTo>
                <a:lnTo>
                  <a:pt x="172562" y="126442"/>
                </a:lnTo>
                <a:lnTo>
                  <a:pt x="0" y="17582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23" name="Google Shape;23;p4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/>
          <p:nvPr/>
        </p:nvSpPr>
        <p:spPr>
          <a:xfrm>
            <a:off x="0" y="0"/>
            <a:ext cx="3764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 txBox="1"/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7"/>
          <p:cNvSpPr txBox="1"/>
          <p:nvPr>
            <p:ph idx="1" type="body"/>
          </p:nvPr>
        </p:nvSpPr>
        <p:spPr>
          <a:xfrm>
            <a:off x="311700" y="2390650"/>
            <a:ext cx="3127500" cy="229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0" name="Google Shape;4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/>
          <p:nvPr>
            <p:ph type="title"/>
          </p:nvPr>
        </p:nvSpPr>
        <p:spPr>
          <a:xfrm>
            <a:off x="311675" y="798600"/>
            <a:ext cx="6247800" cy="35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3" name="Google Shape;4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9"/>
          <p:cNvSpPr txBox="1"/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" type="subTitle"/>
          </p:nvPr>
        </p:nvSpPr>
        <p:spPr>
          <a:xfrm>
            <a:off x="304800" y="2626725"/>
            <a:ext cx="3704400" cy="9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8" name="Google Shape;48;p9"/>
          <p:cNvSpPr txBox="1"/>
          <p:nvPr>
            <p:ph idx="2" type="body"/>
          </p:nvPr>
        </p:nvSpPr>
        <p:spPr>
          <a:xfrm>
            <a:off x="4879025" y="500925"/>
            <a:ext cx="3954000" cy="41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9" name="Google Shape;49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/>
          <p:nvPr/>
        </p:nvSpPr>
        <p:spPr>
          <a:xfrm>
            <a:off x="0" y="4369000"/>
            <a:ext cx="9144000" cy="77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10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erriweather"/>
              <a:buNone/>
              <a:defRPr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/>
        </p:txBody>
      </p:sp>
      <p:sp>
        <p:nvSpPr>
          <p:cNvPr id="53" name="Google Shape;5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aradig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jpg"/><Relationship Id="rId4" Type="http://schemas.openxmlformats.org/officeDocument/2006/relationships/image" Target="../media/image4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3"/>
          <p:cNvSpPr txBox="1"/>
          <p:nvPr>
            <p:ph type="ctrTitle"/>
          </p:nvPr>
        </p:nvSpPr>
        <p:spPr>
          <a:xfrm>
            <a:off x="311700" y="328350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Proyecto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Agua Vida:Neutro-C</a:t>
            </a:r>
            <a:r>
              <a:rPr lang="fr"/>
              <a:t>arbono</a:t>
            </a:r>
            <a:endParaRPr u="sng"/>
          </a:p>
        </p:txBody>
      </p:sp>
      <p:sp>
        <p:nvSpPr>
          <p:cNvPr id="65" name="Google Shape;65;p13"/>
          <p:cNvSpPr txBox="1"/>
          <p:nvPr>
            <p:ph idx="1" type="subTitle"/>
          </p:nvPr>
        </p:nvSpPr>
        <p:spPr>
          <a:xfrm>
            <a:off x="311700" y="1878550"/>
            <a:ext cx="62361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PROYECTO FINAL GGP G6 - JUAN CARLOS ALDANA BERNAL</a:t>
            </a:r>
            <a:endParaRPr/>
          </a:p>
        </p:txBody>
      </p:sp>
      <p:sp>
        <p:nvSpPr>
          <p:cNvPr id="66" name="Google Shape;66;p13"/>
          <p:cNvSpPr txBox="1"/>
          <p:nvPr/>
        </p:nvSpPr>
        <p:spPr>
          <a:xfrm>
            <a:off x="5415950" y="3328000"/>
            <a:ext cx="3570000" cy="16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600" u="sng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Integrantes: </a:t>
            </a:r>
            <a:endParaRPr b="1" sz="1600" u="sng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chemeClr val="lt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Danilo Andres Acevedo Avila</a:t>
            </a:r>
            <a:endParaRPr sz="1600">
              <a:solidFill>
                <a:schemeClr val="lt1"/>
              </a:solidFill>
              <a:latin typeface="Montserrat ExtraLight"/>
              <a:ea typeface="Montserrat ExtraLight"/>
              <a:cs typeface="Montserrat ExtraLight"/>
              <a:sym typeface="Montserrat Extra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chemeClr val="lt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Jaime Darley Angulo Tenorio</a:t>
            </a:r>
            <a:endParaRPr sz="1600">
              <a:solidFill>
                <a:schemeClr val="lt1"/>
              </a:solidFill>
              <a:latin typeface="Montserrat ExtraLight"/>
              <a:ea typeface="Montserrat ExtraLight"/>
              <a:cs typeface="Montserrat ExtraLight"/>
              <a:sym typeface="Montserrat Extra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chemeClr val="lt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Caroll Edith Chaves Blanco</a:t>
            </a:r>
            <a:endParaRPr sz="1600">
              <a:solidFill>
                <a:schemeClr val="lt1"/>
              </a:solidFill>
              <a:latin typeface="Montserrat ExtraLight"/>
              <a:ea typeface="Montserrat ExtraLight"/>
              <a:cs typeface="Montserrat ExtraLight"/>
              <a:sym typeface="Montserrat Extra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chemeClr val="lt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Miguel Andres Triana Ramos</a:t>
            </a:r>
            <a:endParaRPr sz="1600">
              <a:solidFill>
                <a:schemeClr val="lt1"/>
              </a:solidFill>
              <a:latin typeface="Montserrat ExtraLight"/>
              <a:ea typeface="Montserrat ExtraLight"/>
              <a:cs typeface="Montserrat ExtraLight"/>
              <a:sym typeface="Montserrat Extra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chemeClr val="lt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Julien Delomier</a:t>
            </a:r>
            <a:endParaRPr sz="1600">
              <a:solidFill>
                <a:schemeClr val="lt1"/>
              </a:solidFill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2"/>
          <p:cNvSpPr txBox="1"/>
          <p:nvPr>
            <p:ph type="title"/>
          </p:nvPr>
        </p:nvSpPr>
        <p:spPr>
          <a:xfrm>
            <a:off x="311675" y="336800"/>
            <a:ext cx="6247800" cy="35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u="sng"/>
              <a:t>Procesos de Control</a:t>
            </a:r>
            <a:endParaRPr b="1" u="sng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3"/>
          <p:cNvSpPr txBox="1"/>
          <p:nvPr>
            <p:ph type="title"/>
          </p:nvPr>
        </p:nvSpPr>
        <p:spPr>
          <a:xfrm>
            <a:off x="311700" y="4372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200" u="sng">
                <a:latin typeface="Times New Roman"/>
                <a:ea typeface="Times New Roman"/>
                <a:cs typeface="Times New Roman"/>
                <a:sym typeface="Times New Roman"/>
              </a:rPr>
              <a:t>Procesos de control</a:t>
            </a:r>
            <a:endParaRPr b="1" sz="4800"/>
          </a:p>
        </p:txBody>
      </p:sp>
      <p:sp>
        <p:nvSpPr>
          <p:cNvPr id="134" name="Google Shape;134;p23"/>
          <p:cNvSpPr txBox="1"/>
          <p:nvPr/>
        </p:nvSpPr>
        <p:spPr>
          <a:xfrm>
            <a:off x="311700" y="1436050"/>
            <a:ext cx="8520600" cy="35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500" u="sng">
                <a:latin typeface="Times New Roman"/>
                <a:ea typeface="Times New Roman"/>
                <a:cs typeface="Times New Roman"/>
                <a:sym typeface="Times New Roman"/>
              </a:rPr>
              <a:t>Supervisión y control del trabajo del proyecto:</a:t>
            </a:r>
            <a:endParaRPr b="1" sz="1500" u="sng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 u="sng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 u="sng">
                <a:latin typeface="Times New Roman"/>
                <a:ea typeface="Times New Roman"/>
                <a:cs typeface="Times New Roman"/>
                <a:sym typeface="Times New Roman"/>
              </a:rPr>
              <a:t>Reuniones de estado del proyecto:</a:t>
            </a:r>
            <a:endParaRPr sz="1500" u="sng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500">
                <a:solidFill>
                  <a:srgbClr val="0D0D0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Frecuencia:</a:t>
            </a:r>
            <a:r>
              <a:rPr lang="fr" sz="1500">
                <a:solidFill>
                  <a:srgbClr val="0D0D0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Semanales.</a:t>
            </a:r>
            <a:endParaRPr sz="1500">
              <a:solidFill>
                <a:srgbClr val="0D0D0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500">
                <a:solidFill>
                  <a:srgbClr val="0D0D0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Participantes:</a:t>
            </a:r>
            <a:r>
              <a:rPr lang="fr" sz="1500">
                <a:solidFill>
                  <a:srgbClr val="0D0D0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Gerente de proyecto (Danilo), ingenieros de procesos (Jaime Angulo y Julien), técnicos de producción (Carol y Miguel), y representantes de la empresa Agua Vida.</a:t>
            </a:r>
            <a:endParaRPr sz="1500">
              <a:solidFill>
                <a:srgbClr val="0D0D0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500">
                <a:solidFill>
                  <a:srgbClr val="0D0D0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Objetivo:</a:t>
            </a:r>
            <a:r>
              <a:rPr lang="fr" sz="1500">
                <a:solidFill>
                  <a:srgbClr val="0D0D0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Revisar el estado del proyecto, discutir los progresos realizados, identificar problemas y planificar acciones correctivas.</a:t>
            </a:r>
            <a:endParaRPr sz="1500">
              <a:solidFill>
                <a:srgbClr val="0D0D0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 u="sng">
                <a:latin typeface="Times New Roman"/>
                <a:ea typeface="Times New Roman"/>
                <a:cs typeface="Times New Roman"/>
                <a:sym typeface="Times New Roman"/>
              </a:rPr>
              <a:t>Reportes de progreso:</a:t>
            </a:r>
            <a:endParaRPr sz="1500" u="sng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500">
                <a:solidFill>
                  <a:srgbClr val="0D0D0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Frecuencia:</a:t>
            </a:r>
            <a:r>
              <a:rPr lang="fr" sz="1500">
                <a:solidFill>
                  <a:srgbClr val="0D0D0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Mensual.</a:t>
            </a:r>
            <a:endParaRPr sz="1500">
              <a:solidFill>
                <a:srgbClr val="0D0D0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500">
                <a:solidFill>
                  <a:srgbClr val="0D0D0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Contenido:</a:t>
            </a:r>
            <a:r>
              <a:rPr lang="fr" sz="1500">
                <a:solidFill>
                  <a:srgbClr val="0D0D0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Estado del cronograma, costos, calidad, logros, problemas y riesgos.</a:t>
            </a:r>
            <a:endParaRPr sz="1500">
              <a:solidFill>
                <a:srgbClr val="0D0D0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500">
                <a:solidFill>
                  <a:srgbClr val="0D0D0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Responsable:</a:t>
            </a:r>
            <a:r>
              <a:rPr lang="fr" sz="1500">
                <a:solidFill>
                  <a:srgbClr val="0D0D0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Gerente de proyecto.</a:t>
            </a:r>
            <a:endParaRPr sz="1500">
              <a:solidFill>
                <a:srgbClr val="0D0D0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4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200" u="sng">
                <a:latin typeface="Times New Roman"/>
                <a:ea typeface="Times New Roman"/>
                <a:cs typeface="Times New Roman"/>
                <a:sym typeface="Times New Roman"/>
              </a:rPr>
              <a:t>Procesos de control</a:t>
            </a:r>
            <a:endParaRPr/>
          </a:p>
        </p:txBody>
      </p:sp>
      <p:sp>
        <p:nvSpPr>
          <p:cNvPr id="140" name="Google Shape;140;p24"/>
          <p:cNvSpPr txBox="1"/>
          <p:nvPr/>
        </p:nvSpPr>
        <p:spPr>
          <a:xfrm>
            <a:off x="240900" y="1411575"/>
            <a:ext cx="8973600" cy="352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b="1" lang="fr" sz="1600">
                <a:solidFill>
                  <a:srgbClr val="0D0D0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Control: (Entregable Acta de constitución)</a:t>
            </a:r>
            <a:endParaRPr b="1" sz="1600">
              <a:solidFill>
                <a:srgbClr val="0D0D0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9144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0D0D0D"/>
              </a:buClr>
              <a:buSzPts val="1600"/>
              <a:buFont typeface="Times New Roman"/>
              <a:buAutoNum type="arabicPeriod"/>
            </a:pPr>
            <a:r>
              <a:rPr b="1" lang="fr" sz="1600">
                <a:solidFill>
                  <a:srgbClr val="0D0D0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Revisión y Actualización:</a:t>
            </a:r>
            <a:endParaRPr b="1" sz="1600">
              <a:solidFill>
                <a:srgbClr val="0D0D0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600"/>
              <a:buChar char="○"/>
            </a:pPr>
            <a:r>
              <a:rPr b="1" lang="fr" sz="1600">
                <a:solidFill>
                  <a:srgbClr val="0D0D0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Frecuencia:</a:t>
            </a:r>
            <a:r>
              <a:rPr lang="fr" sz="1600">
                <a:solidFill>
                  <a:srgbClr val="0D0D0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Según sea necesario, al inicio de cada fase importante del proyecto.</a:t>
            </a:r>
            <a:endParaRPr sz="1600">
              <a:solidFill>
                <a:srgbClr val="0D0D0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600"/>
              <a:buChar char="○"/>
            </a:pPr>
            <a:r>
              <a:rPr b="1" lang="fr" sz="1600">
                <a:solidFill>
                  <a:srgbClr val="0D0D0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Responsable:</a:t>
            </a:r>
            <a:r>
              <a:rPr lang="fr" sz="1600">
                <a:solidFill>
                  <a:srgbClr val="0D0D0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Gerente de Proyecto.</a:t>
            </a:r>
            <a:endParaRPr sz="1600">
              <a:solidFill>
                <a:srgbClr val="0D0D0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600"/>
              <a:buChar char="○"/>
            </a:pPr>
            <a:r>
              <a:rPr b="1" lang="fr" sz="1600">
                <a:solidFill>
                  <a:srgbClr val="0D0D0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Actividad:</a:t>
            </a:r>
            <a:r>
              <a:rPr lang="fr" sz="1600">
                <a:solidFill>
                  <a:srgbClr val="0D0D0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Revisar y actualizar el acta de constitución para reflejar cualquier cambio significativo en el proyecto.</a:t>
            </a:r>
            <a:endParaRPr sz="1600">
              <a:solidFill>
                <a:srgbClr val="0D0D0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600"/>
              <a:buChar char="○"/>
            </a:pPr>
            <a:r>
              <a:rPr b="1" lang="fr" sz="1600">
                <a:solidFill>
                  <a:srgbClr val="0D0D0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Criterios:</a:t>
            </a:r>
            <a:r>
              <a:rPr lang="fr" sz="1600">
                <a:solidFill>
                  <a:srgbClr val="0D0D0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Mantener el acta de constitución actualizada y alineada con el plan del proyecto.</a:t>
            </a:r>
            <a:endParaRPr sz="1600">
              <a:solidFill>
                <a:srgbClr val="0D0D0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D0D0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t/>
            </a:r>
            <a:endParaRPr b="1" sz="1500" u="sng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200" u="sng">
                <a:latin typeface="Times New Roman"/>
                <a:ea typeface="Times New Roman"/>
                <a:cs typeface="Times New Roman"/>
                <a:sym typeface="Times New Roman"/>
              </a:rPr>
              <a:t>Procesos de control</a:t>
            </a:r>
            <a:endParaRPr/>
          </a:p>
        </p:txBody>
      </p:sp>
      <p:sp>
        <p:nvSpPr>
          <p:cNvPr id="146" name="Google Shape;146;p25"/>
          <p:cNvSpPr txBox="1"/>
          <p:nvPr/>
        </p:nvSpPr>
        <p:spPr>
          <a:xfrm>
            <a:off x="439050" y="1522900"/>
            <a:ext cx="8265900" cy="3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fr" sz="1600">
                <a:solidFill>
                  <a:srgbClr val="0D0D0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Validación: </a:t>
            </a:r>
            <a:r>
              <a:rPr b="1" lang="fr" sz="1600">
                <a:solidFill>
                  <a:srgbClr val="0D0D0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(Entregable Acta de constitución)</a:t>
            </a:r>
            <a:endParaRPr b="1" sz="1600">
              <a:solidFill>
                <a:srgbClr val="0D0D0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9144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0D0D0D"/>
              </a:buClr>
              <a:buSzPts val="1600"/>
              <a:buFont typeface="Times New Roman"/>
              <a:buAutoNum type="arabicPeriod"/>
            </a:pPr>
            <a:r>
              <a:rPr b="1" lang="fr" sz="1600">
                <a:solidFill>
                  <a:srgbClr val="0D0D0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Evaluación de Propuestas:</a:t>
            </a:r>
            <a:endParaRPr b="1" sz="1600">
              <a:solidFill>
                <a:srgbClr val="0D0D0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600"/>
              <a:buChar char="○"/>
            </a:pPr>
            <a:r>
              <a:rPr b="1" lang="fr" sz="1600">
                <a:solidFill>
                  <a:srgbClr val="0D0D0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Responsable:</a:t>
            </a:r>
            <a:r>
              <a:rPr lang="fr" sz="1600">
                <a:solidFill>
                  <a:srgbClr val="0D0D0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Gerente de Proyecto y Gerente de Producción.</a:t>
            </a:r>
            <a:endParaRPr sz="1600">
              <a:solidFill>
                <a:srgbClr val="0D0D0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600"/>
              <a:buChar char="○"/>
            </a:pPr>
            <a:r>
              <a:rPr b="1" lang="fr" sz="1600">
                <a:solidFill>
                  <a:srgbClr val="0D0D0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Actividad:</a:t>
            </a:r>
            <a:r>
              <a:rPr lang="fr" sz="1600">
                <a:solidFill>
                  <a:srgbClr val="0D0D0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Evaluar propuestas de diferentes empresas de reciclaje basándose en criterios como experiencia, capacidad, costos y cumplimiento normativo.</a:t>
            </a:r>
            <a:endParaRPr sz="1600">
              <a:solidFill>
                <a:srgbClr val="0D0D0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600"/>
              <a:buChar char="○"/>
            </a:pPr>
            <a:r>
              <a:rPr b="1" lang="fr" sz="1600">
                <a:solidFill>
                  <a:srgbClr val="0D0D0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Criterios de Aceptación:</a:t>
            </a:r>
            <a:r>
              <a:rPr lang="fr" sz="1600">
                <a:solidFill>
                  <a:srgbClr val="0D0D0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Seleccionar la empresa que mejor cumpla con los criterios establecidos y que ofrezca la mejor relación costo-beneficio.</a:t>
            </a:r>
            <a:endParaRPr sz="1600">
              <a:solidFill>
                <a:srgbClr val="0D0D0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600"/>
              <a:buFont typeface="Times New Roman"/>
              <a:buAutoNum type="arabicPeriod" startAt="2"/>
            </a:pPr>
            <a:r>
              <a:rPr b="1" lang="fr" sz="1600">
                <a:solidFill>
                  <a:srgbClr val="0D0D0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Aprobación de Contrato:</a:t>
            </a:r>
            <a:endParaRPr b="1" sz="1600">
              <a:solidFill>
                <a:srgbClr val="0D0D0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600"/>
              <a:buChar char="○"/>
            </a:pPr>
            <a:r>
              <a:rPr b="1" lang="fr" sz="1600">
                <a:solidFill>
                  <a:srgbClr val="0D0D0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Proceso:</a:t>
            </a:r>
            <a:r>
              <a:rPr lang="fr" sz="1600">
                <a:solidFill>
                  <a:srgbClr val="0D0D0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Negociar y firmar un contrato con la empresa seleccionada.</a:t>
            </a:r>
            <a:endParaRPr sz="1600">
              <a:solidFill>
                <a:srgbClr val="0D0D0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600"/>
              <a:buChar char="○"/>
            </a:pPr>
            <a:r>
              <a:rPr b="1" lang="fr" sz="1600">
                <a:solidFill>
                  <a:srgbClr val="0D0D0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Documentación:</a:t>
            </a:r>
            <a:r>
              <a:rPr lang="fr" sz="1600">
                <a:solidFill>
                  <a:srgbClr val="0D0D0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Contrato firmado y aprobado por el CEO y los inversores.</a:t>
            </a:r>
            <a:endParaRPr sz="1600">
              <a:solidFill>
                <a:srgbClr val="0D0D0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8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6"/>
          <p:cNvSpPr txBox="1"/>
          <p:nvPr>
            <p:ph type="title"/>
          </p:nvPr>
        </p:nvSpPr>
        <p:spPr>
          <a:xfrm>
            <a:off x="311700" y="4372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200" u="sng">
                <a:latin typeface="Times New Roman"/>
                <a:ea typeface="Times New Roman"/>
                <a:cs typeface="Times New Roman"/>
                <a:sym typeface="Times New Roman"/>
              </a:rPr>
              <a:t>Procesos de control</a:t>
            </a:r>
            <a:endParaRPr b="1" sz="4800"/>
          </a:p>
        </p:txBody>
      </p:sp>
      <p:sp>
        <p:nvSpPr>
          <p:cNvPr id="152" name="Google Shape;152;p26"/>
          <p:cNvSpPr txBox="1"/>
          <p:nvPr/>
        </p:nvSpPr>
        <p:spPr>
          <a:xfrm>
            <a:off x="489275" y="1711050"/>
            <a:ext cx="4761300" cy="2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3" name="Google Shape;153;p26"/>
          <p:cNvSpPr txBox="1"/>
          <p:nvPr/>
        </p:nvSpPr>
        <p:spPr>
          <a:xfrm>
            <a:off x="311700" y="1392575"/>
            <a:ext cx="8430900" cy="6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 u="sng">
                <a:latin typeface="Times New Roman"/>
                <a:ea typeface="Times New Roman"/>
                <a:cs typeface="Times New Roman"/>
                <a:sym typeface="Times New Roman"/>
              </a:rPr>
              <a:t>Control de costos:</a:t>
            </a:r>
            <a:r>
              <a:rPr lang="fr" sz="20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fr" sz="2000">
                <a:latin typeface="Times New Roman"/>
                <a:ea typeface="Times New Roman"/>
                <a:cs typeface="Times New Roman"/>
                <a:sym typeface="Times New Roman"/>
              </a:rPr>
              <a:t>La implementación de acciones correctivas se basará en la información que arrojen:</a:t>
            </a:r>
            <a:r>
              <a:rPr lang="fr" sz="2000" u="sng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20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4" name="Google Shape;154;p26"/>
          <p:cNvSpPr txBox="1"/>
          <p:nvPr/>
        </p:nvSpPr>
        <p:spPr>
          <a:xfrm>
            <a:off x="489275" y="2286750"/>
            <a:ext cx="5040300" cy="253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fr" sz="1800">
                <a:latin typeface="Times New Roman"/>
                <a:ea typeface="Times New Roman"/>
                <a:cs typeface="Times New Roman"/>
                <a:sym typeface="Times New Roman"/>
              </a:rPr>
              <a:t>Indicadores clave.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fr" sz="1800">
                <a:latin typeface="Times New Roman"/>
                <a:ea typeface="Times New Roman"/>
                <a:cs typeface="Times New Roman"/>
                <a:sym typeface="Times New Roman"/>
              </a:rPr>
              <a:t>Recopilación de datos desempeño. 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fr" sz="1800">
                <a:latin typeface="Times New Roman"/>
                <a:ea typeface="Times New Roman"/>
                <a:cs typeface="Times New Roman"/>
                <a:sym typeface="Times New Roman"/>
              </a:rPr>
              <a:t>Análisis de variaciones.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fr" sz="1800">
                <a:latin typeface="Times New Roman"/>
                <a:ea typeface="Times New Roman"/>
                <a:cs typeface="Times New Roman"/>
                <a:sym typeface="Times New Roman"/>
              </a:rPr>
              <a:t>Revisión de la línea base de costos.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fr" sz="1800">
                <a:latin typeface="Times New Roman"/>
                <a:ea typeface="Times New Roman"/>
                <a:cs typeface="Times New Roman"/>
                <a:sym typeface="Times New Roman"/>
              </a:rPr>
              <a:t>Informe de gastos.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fr" sz="1800">
                <a:latin typeface="Times New Roman"/>
                <a:ea typeface="Times New Roman"/>
                <a:cs typeface="Times New Roman"/>
                <a:sym typeface="Times New Roman"/>
              </a:rPr>
              <a:t>Aprobación de cambios.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fr" sz="1800">
                <a:latin typeface="Times New Roman"/>
                <a:ea typeface="Times New Roman"/>
                <a:cs typeface="Times New Roman"/>
                <a:sym typeface="Times New Roman"/>
              </a:rPr>
              <a:t>Evaluación de cambios.</a:t>
            </a:r>
            <a:endParaRPr sz="19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7"/>
          <p:cNvSpPr txBox="1"/>
          <p:nvPr>
            <p:ph type="title"/>
          </p:nvPr>
        </p:nvSpPr>
        <p:spPr>
          <a:xfrm>
            <a:off x="311700" y="4372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200" u="sng">
                <a:latin typeface="Times New Roman"/>
                <a:ea typeface="Times New Roman"/>
                <a:cs typeface="Times New Roman"/>
                <a:sym typeface="Times New Roman"/>
              </a:rPr>
              <a:t>Procesos de control</a:t>
            </a:r>
            <a:endParaRPr b="1" sz="4800"/>
          </a:p>
        </p:txBody>
      </p:sp>
      <p:sp>
        <p:nvSpPr>
          <p:cNvPr id="160" name="Google Shape;160;p27"/>
          <p:cNvSpPr txBox="1"/>
          <p:nvPr/>
        </p:nvSpPr>
        <p:spPr>
          <a:xfrm>
            <a:off x="489275" y="1711050"/>
            <a:ext cx="4761300" cy="2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1" name="Google Shape;161;p27"/>
          <p:cNvSpPr txBox="1"/>
          <p:nvPr/>
        </p:nvSpPr>
        <p:spPr>
          <a:xfrm>
            <a:off x="311700" y="1392575"/>
            <a:ext cx="6250200" cy="6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 u="sng">
                <a:latin typeface="Times New Roman"/>
                <a:ea typeface="Times New Roman"/>
                <a:cs typeface="Times New Roman"/>
                <a:sym typeface="Times New Roman"/>
              </a:rPr>
              <a:t>Control de riesgos: </a:t>
            </a:r>
            <a:endParaRPr sz="21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2" name="Google Shape;162;p27"/>
          <p:cNvSpPr txBox="1"/>
          <p:nvPr/>
        </p:nvSpPr>
        <p:spPr>
          <a:xfrm>
            <a:off x="361875" y="1925950"/>
            <a:ext cx="8184900" cy="19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63" name="Google Shape;16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5450" y="2091025"/>
            <a:ext cx="4958650" cy="232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41948" y="1392575"/>
            <a:ext cx="3549025" cy="3620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8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200" u="sng">
                <a:latin typeface="Times New Roman"/>
                <a:ea typeface="Times New Roman"/>
                <a:cs typeface="Times New Roman"/>
                <a:sym typeface="Times New Roman"/>
              </a:rPr>
              <a:t>Procesos de control</a:t>
            </a:r>
            <a:endParaRPr b="1" sz="4800"/>
          </a:p>
        </p:txBody>
      </p:sp>
      <p:sp>
        <p:nvSpPr>
          <p:cNvPr id="170" name="Google Shape;170;p28"/>
          <p:cNvSpPr txBox="1"/>
          <p:nvPr/>
        </p:nvSpPr>
        <p:spPr>
          <a:xfrm>
            <a:off x="489275" y="1711050"/>
            <a:ext cx="4761300" cy="2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1" name="Google Shape;171;p28"/>
          <p:cNvSpPr txBox="1"/>
          <p:nvPr/>
        </p:nvSpPr>
        <p:spPr>
          <a:xfrm>
            <a:off x="311700" y="1392575"/>
            <a:ext cx="6250200" cy="6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 u="sng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Control de adquisiciones: </a:t>
            </a:r>
            <a:endParaRPr sz="2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2" name="Google Shape;172;p28"/>
          <p:cNvSpPr txBox="1"/>
          <p:nvPr/>
        </p:nvSpPr>
        <p:spPr>
          <a:xfrm>
            <a:off x="361875" y="1925950"/>
            <a:ext cx="8184900" cy="19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3" name="Google Shape;173;p28"/>
          <p:cNvSpPr txBox="1"/>
          <p:nvPr/>
        </p:nvSpPr>
        <p:spPr>
          <a:xfrm>
            <a:off x="1025800" y="2163600"/>
            <a:ext cx="8184900" cy="19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74" name="Google Shape;17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7375" y="301375"/>
            <a:ext cx="3639400" cy="4540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9"/>
          <p:cNvSpPr txBox="1"/>
          <p:nvPr>
            <p:ph type="title"/>
          </p:nvPr>
        </p:nvSpPr>
        <p:spPr>
          <a:xfrm>
            <a:off x="311675" y="336800"/>
            <a:ext cx="6247800" cy="35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u="sng"/>
              <a:t>Procesos de Cierre</a:t>
            </a:r>
            <a:endParaRPr b="1" u="sng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0"/>
          <p:cNvSpPr txBox="1"/>
          <p:nvPr>
            <p:ph type="title"/>
          </p:nvPr>
        </p:nvSpPr>
        <p:spPr>
          <a:xfrm>
            <a:off x="311700" y="4372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200" u="sng">
                <a:latin typeface="Times New Roman"/>
                <a:ea typeface="Times New Roman"/>
                <a:cs typeface="Times New Roman"/>
                <a:sym typeface="Times New Roman"/>
              </a:rPr>
              <a:t>Procesos de control</a:t>
            </a:r>
            <a:endParaRPr b="1" sz="4800"/>
          </a:p>
        </p:txBody>
      </p:sp>
      <p:sp>
        <p:nvSpPr>
          <p:cNvPr id="185" name="Google Shape;185;p30"/>
          <p:cNvSpPr txBox="1"/>
          <p:nvPr/>
        </p:nvSpPr>
        <p:spPr>
          <a:xfrm>
            <a:off x="489275" y="1711050"/>
            <a:ext cx="4761300" cy="2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6" name="Google Shape;186;p30"/>
          <p:cNvSpPr txBox="1"/>
          <p:nvPr/>
        </p:nvSpPr>
        <p:spPr>
          <a:xfrm>
            <a:off x="311700" y="1392575"/>
            <a:ext cx="6250200" cy="6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 u="sng">
                <a:latin typeface="Times New Roman"/>
                <a:ea typeface="Times New Roman"/>
                <a:cs typeface="Times New Roman"/>
                <a:sym typeface="Times New Roman"/>
              </a:rPr>
              <a:t>Proceso de cierre</a:t>
            </a:r>
            <a:r>
              <a:rPr lang="fr" sz="2000" u="sng">
                <a:latin typeface="Times New Roman"/>
                <a:ea typeface="Times New Roman"/>
                <a:cs typeface="Times New Roman"/>
                <a:sym typeface="Times New Roman"/>
              </a:rPr>
              <a:t>: </a:t>
            </a:r>
            <a:endParaRPr sz="21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Google Shape;187;p30"/>
          <p:cNvSpPr txBox="1"/>
          <p:nvPr/>
        </p:nvSpPr>
        <p:spPr>
          <a:xfrm>
            <a:off x="1789650" y="2096175"/>
            <a:ext cx="5870400" cy="19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9144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100"/>
              <a:buFont typeface="Times New Roman"/>
              <a:buChar char="●"/>
            </a:pPr>
            <a:r>
              <a:rPr lang="fr" sz="2100">
                <a:latin typeface="Times New Roman"/>
                <a:ea typeface="Times New Roman"/>
                <a:cs typeface="Times New Roman"/>
                <a:sym typeface="Times New Roman"/>
              </a:rPr>
              <a:t>Revisión de requisitos y objetivos.</a:t>
            </a:r>
            <a:endParaRPr sz="21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195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Font typeface="Times New Roman"/>
              <a:buChar char="●"/>
            </a:pPr>
            <a:r>
              <a:rPr lang="fr" sz="2100">
                <a:latin typeface="Times New Roman"/>
                <a:ea typeface="Times New Roman"/>
                <a:cs typeface="Times New Roman"/>
                <a:sym typeface="Times New Roman"/>
              </a:rPr>
              <a:t>Evaluación de Resultados.</a:t>
            </a:r>
            <a:endParaRPr sz="21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195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Font typeface="Times New Roman"/>
              <a:buChar char="●"/>
            </a:pPr>
            <a:r>
              <a:rPr lang="fr" sz="2100">
                <a:latin typeface="Times New Roman"/>
                <a:ea typeface="Times New Roman"/>
                <a:cs typeface="Times New Roman"/>
                <a:sym typeface="Times New Roman"/>
              </a:rPr>
              <a:t>Desvinculación de Recursos.</a:t>
            </a:r>
            <a:endParaRPr sz="21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195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Font typeface="Times New Roman"/>
              <a:buChar char="●"/>
            </a:pPr>
            <a:r>
              <a:rPr lang="fr" sz="2100">
                <a:latin typeface="Times New Roman"/>
                <a:ea typeface="Times New Roman"/>
                <a:cs typeface="Times New Roman"/>
                <a:sym typeface="Times New Roman"/>
              </a:rPr>
              <a:t>Informe Final del Proyecto</a:t>
            </a:r>
            <a:endParaRPr sz="21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195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Font typeface="Times New Roman"/>
              <a:buChar char="●"/>
            </a:pPr>
            <a:r>
              <a:rPr lang="fr" sz="2100">
                <a:latin typeface="Times New Roman"/>
                <a:ea typeface="Times New Roman"/>
                <a:cs typeface="Times New Roman"/>
                <a:sym typeface="Times New Roman"/>
              </a:rPr>
              <a:t>Monitoreo Post-Cierre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1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Conclusiones</a:t>
            </a:r>
            <a:endParaRPr/>
          </a:p>
        </p:txBody>
      </p:sp>
      <p:sp>
        <p:nvSpPr>
          <p:cNvPr id="193" name="Google Shape;193;p31"/>
          <p:cNvSpPr txBox="1"/>
          <p:nvPr/>
        </p:nvSpPr>
        <p:spPr>
          <a:xfrm>
            <a:off x="362775" y="2022575"/>
            <a:ext cx="8520600" cy="208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fr" sz="1800">
                <a:latin typeface="Times New Roman"/>
                <a:ea typeface="Times New Roman"/>
                <a:cs typeface="Times New Roman"/>
                <a:sym typeface="Times New Roman"/>
              </a:rPr>
              <a:t>El costo estimado para l</a:t>
            </a:r>
            <a:r>
              <a:rPr lang="fr" sz="1800">
                <a:latin typeface="Times New Roman"/>
                <a:ea typeface="Times New Roman"/>
                <a:cs typeface="Times New Roman"/>
                <a:sym typeface="Times New Roman"/>
              </a:rPr>
              <a:t>a realización del proyecto es de $ 8.379.760 COP.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fr" sz="1800">
                <a:latin typeface="Times New Roman"/>
                <a:ea typeface="Times New Roman"/>
                <a:cs typeface="Times New Roman"/>
                <a:sym typeface="Times New Roman"/>
              </a:rPr>
              <a:t>La duración total en la que se realizarán las actividades del proyecto son 77 días.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fr" sz="1800">
                <a:latin typeface="Times New Roman"/>
                <a:ea typeface="Times New Roman"/>
                <a:cs typeface="Times New Roman"/>
                <a:sym typeface="Times New Roman"/>
              </a:rPr>
              <a:t>La reducción de costos operativos en las materias primas con la rea</a:t>
            </a:r>
            <a:r>
              <a:rPr lang="fr" sz="1800">
                <a:latin typeface="Times New Roman"/>
                <a:ea typeface="Times New Roman"/>
                <a:cs typeface="Times New Roman"/>
                <a:sym typeface="Times New Roman"/>
              </a:rPr>
              <a:t>lización del proyecto es del 5%.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4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Roboto"/>
                <a:ea typeface="Roboto"/>
                <a:cs typeface="Roboto"/>
                <a:sym typeface="Roboto"/>
              </a:rPr>
              <a:t>PROBLEMÁTICA Y ALCANCE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2" name="Google Shape;72;p14"/>
          <p:cNvSpPr txBox="1"/>
          <p:nvPr>
            <p:ph idx="1" type="body"/>
          </p:nvPr>
        </p:nvSpPr>
        <p:spPr>
          <a:xfrm>
            <a:off x="311725" y="1589850"/>
            <a:ext cx="4810800" cy="286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10000"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500" u="sng">
                <a:solidFill>
                  <a:srgbClr val="111111"/>
                </a:solidFill>
                <a:highlight>
                  <a:srgbClr val="FFFFFF"/>
                </a:highlight>
              </a:rPr>
              <a:t>Problemática: </a:t>
            </a:r>
            <a:endParaRPr b="1" sz="1500" u="sng">
              <a:solidFill>
                <a:srgbClr val="111111"/>
              </a:solidFill>
              <a:highlight>
                <a:srgbClr val="FFFFFF"/>
              </a:highlight>
            </a:endParaRPr>
          </a:p>
          <a:p>
            <a:pPr indent="0" lvl="0" marL="0" rtl="0" algn="just">
              <a:spcBef>
                <a:spcPts val="800"/>
              </a:spcBef>
              <a:spcAft>
                <a:spcPts val="0"/>
              </a:spcAft>
              <a:buNone/>
            </a:pPr>
            <a:r>
              <a:rPr lang="fr" sz="1500">
                <a:solidFill>
                  <a:srgbClr val="111111"/>
                </a:solidFill>
                <a:highlight>
                  <a:srgbClr val="FFFFFF"/>
                </a:highlight>
              </a:rPr>
              <a:t>Agua Vida enfrenta desafíos en su producción debido a la falta de un </a:t>
            </a:r>
            <a:r>
              <a:rPr b="1" lang="fr" sz="1500">
                <a:solidFill>
                  <a:srgbClr val="111111"/>
                </a:solidFill>
                <a:highlight>
                  <a:srgbClr val="FFFFFF"/>
                </a:highlight>
              </a:rPr>
              <a:t>programa de reciclaje</a:t>
            </a:r>
            <a:r>
              <a:rPr lang="fr" sz="1500">
                <a:solidFill>
                  <a:srgbClr val="111111"/>
                </a:solidFill>
                <a:highlight>
                  <a:srgbClr val="FFFFFF"/>
                </a:highlight>
              </a:rPr>
              <a:t> y reuso de materiales. Los botellones defectuosos deben ser desechados, lo que afecta la calidad y genera desperdicio. </a:t>
            </a:r>
            <a:endParaRPr sz="1500">
              <a:solidFill>
                <a:srgbClr val="111111"/>
              </a:solidFill>
              <a:highlight>
                <a:srgbClr val="FFFFFF"/>
              </a:highlight>
            </a:endParaRPr>
          </a:p>
          <a:p>
            <a:pPr indent="0" lvl="0" marL="0" rtl="0" algn="just">
              <a:spcBef>
                <a:spcPts val="800"/>
              </a:spcBef>
              <a:spcAft>
                <a:spcPts val="0"/>
              </a:spcAft>
              <a:buNone/>
            </a:pPr>
            <a:r>
              <a:rPr b="1" lang="fr" sz="1500" u="sng">
                <a:solidFill>
                  <a:srgbClr val="111111"/>
                </a:solidFill>
                <a:highlight>
                  <a:srgbClr val="FFFFFF"/>
                </a:highlight>
              </a:rPr>
              <a:t>Alcance: </a:t>
            </a:r>
            <a:endParaRPr b="1" sz="1500" u="sng">
              <a:solidFill>
                <a:srgbClr val="111111"/>
              </a:solidFill>
              <a:highlight>
                <a:srgbClr val="FFFFFF"/>
              </a:highlight>
            </a:endParaRPr>
          </a:p>
          <a:p>
            <a:pPr indent="0" lvl="0" marL="0" rtl="0" algn="just">
              <a:spcBef>
                <a:spcPts val="800"/>
              </a:spcBef>
              <a:spcAft>
                <a:spcPts val="0"/>
              </a:spcAft>
              <a:buNone/>
            </a:pPr>
            <a:r>
              <a:rPr lang="fr" sz="1500">
                <a:solidFill>
                  <a:srgbClr val="000000"/>
                </a:solidFill>
              </a:rPr>
              <a:t>El alcance se centra en Casanare para producción de Agua Vida es en Monterrey, con el reto de desarrollar procesos de reciclaje y reducir la huella de carbono de la empresa.</a:t>
            </a:r>
            <a:endParaRPr b="1" sz="1500" u="sng">
              <a:solidFill>
                <a:srgbClr val="111111"/>
              </a:solidFill>
              <a:highlight>
                <a:srgbClr val="FFFFFF"/>
              </a:highlight>
            </a:endParaRPr>
          </a:p>
          <a:p>
            <a:pPr indent="0" lvl="0" marL="0" rtl="0" algn="just"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sz="1500">
              <a:solidFill>
                <a:srgbClr val="111111"/>
              </a:solidFill>
              <a:highlight>
                <a:srgbClr val="FFFFFF"/>
              </a:highlight>
            </a:endParaRPr>
          </a:p>
        </p:txBody>
      </p:sp>
      <p:pic>
        <p:nvPicPr>
          <p:cNvPr id="73" name="Google Shape;7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1050" y="1505700"/>
            <a:ext cx="3035699" cy="3035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/>
          <p:nvPr>
            <p:ph type="title"/>
          </p:nvPr>
        </p:nvSpPr>
        <p:spPr>
          <a:xfrm>
            <a:off x="311700" y="531263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OBJETIVOS E INTERESADOS DEL PROYECTO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15"/>
          <p:cNvSpPr txBox="1"/>
          <p:nvPr>
            <p:ph idx="1" type="body"/>
          </p:nvPr>
        </p:nvSpPr>
        <p:spPr>
          <a:xfrm>
            <a:off x="281125" y="1444575"/>
            <a:ext cx="8304900" cy="122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chemeClr val="dk1"/>
                </a:solidFill>
              </a:rPr>
              <a:t>General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fr">
                <a:solidFill>
                  <a:schemeClr val="dk1"/>
                </a:solidFill>
              </a:rPr>
              <a:t>Reducir la huella de carbono de la empresa Agua Vida, mediante el reciclaje de los insumos de plásticos (bolsas y botellones)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80" name="Google Shape;80;p15"/>
          <p:cNvSpPr txBox="1"/>
          <p:nvPr>
            <p:ph idx="2" type="body"/>
          </p:nvPr>
        </p:nvSpPr>
        <p:spPr>
          <a:xfrm>
            <a:off x="275400" y="2571750"/>
            <a:ext cx="8593200" cy="173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111111"/>
                </a:solidFill>
              </a:rPr>
              <a:t>Específicos</a:t>
            </a:r>
            <a:endParaRPr b="1">
              <a:solidFill>
                <a:srgbClr val="111111"/>
              </a:solidFill>
            </a:endParaRPr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Clr>
                <a:srgbClr val="111111"/>
              </a:buClr>
              <a:buSzPts val="1300"/>
              <a:buChar char="-"/>
            </a:pPr>
            <a:r>
              <a:rPr lang="fr">
                <a:solidFill>
                  <a:srgbClr val="111111"/>
                </a:solidFill>
              </a:rPr>
              <a:t>Investigar el potencial de reciclaje de los insumos plásticos que utiliza la empresa.</a:t>
            </a:r>
            <a:endParaRPr>
              <a:solidFill>
                <a:srgbClr val="111111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300"/>
              <a:buChar char="-"/>
            </a:pPr>
            <a:r>
              <a:rPr lang="fr">
                <a:solidFill>
                  <a:srgbClr val="111111"/>
                </a:solidFill>
              </a:rPr>
              <a:t>Implementar en los procesos de producción el uso de plásticos que sean reciclables. </a:t>
            </a:r>
            <a:endParaRPr>
              <a:solidFill>
                <a:srgbClr val="111111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300"/>
              <a:buChar char="-"/>
            </a:pPr>
            <a:r>
              <a:rPr lang="fr">
                <a:solidFill>
                  <a:srgbClr val="111111"/>
                </a:solidFill>
              </a:rPr>
              <a:t>Establecer un acuerdo con una empresa Colombiana de reciclaje para la entrega de los productos reciclados. </a:t>
            </a:r>
            <a:endParaRPr>
              <a:solidFill>
                <a:srgbClr val="111111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300"/>
              <a:buChar char="-"/>
            </a:pPr>
            <a:r>
              <a:rPr lang="fr">
                <a:solidFill>
                  <a:srgbClr val="111111"/>
                </a:solidFill>
              </a:rPr>
              <a:t>Tener mínimo 5% de ahorros en gastos operativos con el reciclaje. </a:t>
            </a:r>
            <a:endParaRPr>
              <a:solidFill>
                <a:srgbClr val="11111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1111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5"/>
          <p:cNvSpPr txBox="1"/>
          <p:nvPr/>
        </p:nvSpPr>
        <p:spPr>
          <a:xfrm>
            <a:off x="311700" y="4370825"/>
            <a:ext cx="85752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rgbClr val="111111"/>
                </a:solidFill>
                <a:latin typeface="Roboto"/>
                <a:ea typeface="Roboto"/>
                <a:cs typeface="Roboto"/>
                <a:sym typeface="Roboto"/>
              </a:rPr>
              <a:t>Interesados: </a:t>
            </a:r>
            <a:r>
              <a:rPr lang="fr" sz="1300">
                <a:solidFill>
                  <a:srgbClr val="111111"/>
                </a:solidFill>
                <a:latin typeface="Roboto"/>
                <a:ea typeface="Roboto"/>
                <a:cs typeface="Roboto"/>
                <a:sym typeface="Roboto"/>
              </a:rPr>
              <a:t>Empresa Agua Vida, clientes y consumidores, proveedores, gobierno y autoridades Reguladoras, competidores, interesados del proyecto, las empresas financiadoras.</a:t>
            </a:r>
            <a:endParaRPr sz="1300">
              <a:solidFill>
                <a:srgbClr val="11111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/>
          <p:nvPr>
            <p:ph type="title"/>
          </p:nvPr>
        </p:nvSpPr>
        <p:spPr>
          <a:xfrm>
            <a:off x="370400" y="536150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CPM - PERT Y </a:t>
            </a:r>
            <a:r>
              <a:rPr lang="fr"/>
              <a:t>DIAGRAMA DE RED</a:t>
            </a:r>
            <a:endParaRPr/>
          </a:p>
        </p:txBody>
      </p:sp>
      <p:pic>
        <p:nvPicPr>
          <p:cNvPr id="87" name="Google Shape;8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9913" y="3087925"/>
            <a:ext cx="7624175" cy="168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6"/>
          <p:cNvPicPr preferRelativeResize="0"/>
          <p:nvPr/>
        </p:nvPicPr>
        <p:blipFill rotWithShape="1">
          <a:blip r:embed="rId4">
            <a:alphaModFix/>
          </a:blip>
          <a:srcRect b="0" l="0" r="0" t="9649"/>
          <a:stretch/>
        </p:blipFill>
        <p:spPr>
          <a:xfrm>
            <a:off x="1704975" y="1452363"/>
            <a:ext cx="5734050" cy="134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Cronograma </a:t>
            </a:r>
            <a:endParaRPr/>
          </a:p>
        </p:txBody>
      </p:sp>
      <p:sp>
        <p:nvSpPr>
          <p:cNvPr id="94" name="Google Shape;94;p17"/>
          <p:cNvSpPr txBox="1"/>
          <p:nvPr/>
        </p:nvSpPr>
        <p:spPr>
          <a:xfrm>
            <a:off x="1379100" y="4331650"/>
            <a:ext cx="2040600" cy="3669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rgbClr val="111111"/>
                </a:solidFill>
                <a:latin typeface="Roboto"/>
                <a:ea typeface="Roboto"/>
                <a:cs typeface="Roboto"/>
                <a:sym typeface="Roboto"/>
              </a:rPr>
              <a:t>Tiempo total: 77 días</a:t>
            </a:r>
            <a:endParaRPr sz="1300">
              <a:solidFill>
                <a:srgbClr val="11111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5" name="Google Shape;95;p17"/>
          <p:cNvSpPr txBox="1"/>
          <p:nvPr/>
        </p:nvSpPr>
        <p:spPr>
          <a:xfrm>
            <a:off x="5658950" y="4331650"/>
            <a:ext cx="1711500" cy="3669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rgbClr val="111111"/>
                </a:solidFill>
                <a:latin typeface="Roboto"/>
                <a:ea typeface="Roboto"/>
                <a:cs typeface="Roboto"/>
                <a:sym typeface="Roboto"/>
              </a:rPr>
              <a:t>8 actividades</a:t>
            </a:r>
            <a:endParaRPr sz="1300">
              <a:solidFill>
                <a:srgbClr val="11111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6" name="Google Shape;96;p17"/>
          <p:cNvPicPr preferRelativeResize="0"/>
          <p:nvPr/>
        </p:nvPicPr>
        <p:blipFill rotWithShape="1">
          <a:blip r:embed="rId3">
            <a:alphaModFix/>
          </a:blip>
          <a:srcRect b="22171" l="0" r="0" t="17365"/>
          <a:stretch/>
        </p:blipFill>
        <p:spPr>
          <a:xfrm>
            <a:off x="340153" y="1521075"/>
            <a:ext cx="8463700" cy="2414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8"/>
          <p:cNvSpPr txBox="1"/>
          <p:nvPr>
            <p:ph type="title"/>
          </p:nvPr>
        </p:nvSpPr>
        <p:spPr>
          <a:xfrm>
            <a:off x="311675" y="336800"/>
            <a:ext cx="6247800" cy="35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u="sng"/>
              <a:t>Procesos de </a:t>
            </a:r>
            <a:r>
              <a:rPr b="1" lang="fr" u="sng"/>
              <a:t>Ejecución</a:t>
            </a:r>
            <a:endParaRPr b="1" u="sng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"/>
          <p:cNvSpPr txBox="1"/>
          <p:nvPr>
            <p:ph type="title"/>
          </p:nvPr>
        </p:nvSpPr>
        <p:spPr>
          <a:xfrm>
            <a:off x="311700" y="4372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200" u="sng">
                <a:latin typeface="Times New Roman"/>
                <a:ea typeface="Times New Roman"/>
                <a:cs typeface="Times New Roman"/>
                <a:sym typeface="Times New Roman"/>
              </a:rPr>
              <a:t>Procesos de ejecución</a:t>
            </a:r>
            <a:endParaRPr b="1" sz="4800"/>
          </a:p>
        </p:txBody>
      </p:sp>
      <p:sp>
        <p:nvSpPr>
          <p:cNvPr id="107" name="Google Shape;107;p19"/>
          <p:cNvSpPr txBox="1"/>
          <p:nvPr/>
        </p:nvSpPr>
        <p:spPr>
          <a:xfrm>
            <a:off x="361875" y="1917975"/>
            <a:ext cx="8184900" cy="106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●"/>
            </a:pPr>
            <a:r>
              <a:rPr lang="fr" sz="1600">
                <a:latin typeface="Times New Roman"/>
                <a:ea typeface="Times New Roman"/>
                <a:cs typeface="Times New Roman"/>
                <a:sym typeface="Times New Roman"/>
              </a:rPr>
              <a:t>Acta de constitución: cambios de cantidades de plásticos rechazados y ahorro posible con el proceso de reciclaje, lista de stakeholders completada. 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●"/>
            </a:pPr>
            <a:r>
              <a:rPr lang="fr" sz="1600">
                <a:latin typeface="Times New Roman"/>
                <a:ea typeface="Times New Roman"/>
                <a:cs typeface="Times New Roman"/>
                <a:sym typeface="Times New Roman"/>
              </a:rPr>
              <a:t>Plan de dirección del proyecto.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8" name="Google Shape;108;p19"/>
          <p:cNvSpPr txBox="1"/>
          <p:nvPr/>
        </p:nvSpPr>
        <p:spPr>
          <a:xfrm>
            <a:off x="311700" y="1392575"/>
            <a:ext cx="6250200" cy="6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 u="sng">
                <a:latin typeface="Times New Roman"/>
                <a:ea typeface="Times New Roman"/>
                <a:cs typeface="Times New Roman"/>
                <a:sym typeface="Times New Roman"/>
              </a:rPr>
              <a:t>Entregables evidenciables de proyecto: </a:t>
            </a:r>
            <a:endParaRPr sz="21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9" name="Google Shape;109;p19"/>
          <p:cNvSpPr txBox="1"/>
          <p:nvPr/>
        </p:nvSpPr>
        <p:spPr>
          <a:xfrm>
            <a:off x="464100" y="3177200"/>
            <a:ext cx="6250200" cy="6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 u="sng">
                <a:latin typeface="Times New Roman"/>
                <a:ea typeface="Times New Roman"/>
                <a:cs typeface="Times New Roman"/>
                <a:sym typeface="Times New Roman"/>
              </a:rPr>
              <a:t>Ejecución de la calidad</a:t>
            </a:r>
            <a:r>
              <a:rPr lang="fr" sz="2000" u="sng">
                <a:latin typeface="Times New Roman"/>
                <a:ea typeface="Times New Roman"/>
                <a:cs typeface="Times New Roman"/>
                <a:sym typeface="Times New Roman"/>
              </a:rPr>
              <a:t>: </a:t>
            </a:r>
            <a:endParaRPr sz="21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0" name="Google Shape;110;p19"/>
          <p:cNvSpPr txBox="1"/>
          <p:nvPr/>
        </p:nvSpPr>
        <p:spPr>
          <a:xfrm>
            <a:off x="479550" y="3622975"/>
            <a:ext cx="8184900" cy="106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latin typeface="Times New Roman"/>
                <a:ea typeface="Times New Roman"/>
                <a:cs typeface="Times New Roman"/>
                <a:sym typeface="Times New Roman"/>
              </a:rPr>
              <a:t>Se define nuevas acciones en función de los resultados obtenidos por las metodologías de control aplicadas: acciones si los </a:t>
            </a:r>
            <a:r>
              <a:rPr b="1" lang="fr" sz="1600">
                <a:latin typeface="Times New Roman"/>
                <a:ea typeface="Times New Roman"/>
                <a:cs typeface="Times New Roman"/>
                <a:sym typeface="Times New Roman"/>
              </a:rPr>
              <a:t>resultados son positivos</a:t>
            </a:r>
            <a:r>
              <a:rPr lang="fr" sz="1600">
                <a:latin typeface="Times New Roman"/>
                <a:ea typeface="Times New Roman"/>
                <a:cs typeface="Times New Roman"/>
                <a:sym typeface="Times New Roman"/>
              </a:rPr>
              <a:t>, si son </a:t>
            </a:r>
            <a:r>
              <a:rPr b="1" lang="fr" sz="1600">
                <a:latin typeface="Times New Roman"/>
                <a:ea typeface="Times New Roman"/>
                <a:cs typeface="Times New Roman"/>
                <a:sym typeface="Times New Roman"/>
              </a:rPr>
              <a:t>moderados</a:t>
            </a:r>
            <a:r>
              <a:rPr lang="fr" sz="1600">
                <a:latin typeface="Times New Roman"/>
                <a:ea typeface="Times New Roman"/>
                <a:cs typeface="Times New Roman"/>
                <a:sym typeface="Times New Roman"/>
              </a:rPr>
              <a:t> y si </a:t>
            </a:r>
            <a:r>
              <a:rPr b="1" lang="fr" sz="1600">
                <a:latin typeface="Times New Roman"/>
                <a:ea typeface="Times New Roman"/>
                <a:cs typeface="Times New Roman"/>
                <a:sym typeface="Times New Roman"/>
              </a:rPr>
              <a:t>los resultados no cumplen los estándares</a:t>
            </a:r>
            <a:r>
              <a:rPr lang="fr" sz="1600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16113"/>
            <a:ext cx="9143999" cy="4711271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0"/>
          <p:cNvSpPr/>
          <p:nvPr/>
        </p:nvSpPr>
        <p:spPr>
          <a:xfrm>
            <a:off x="9750" y="636175"/>
            <a:ext cx="9124500" cy="13218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1"/>
          <p:cNvSpPr txBox="1"/>
          <p:nvPr>
            <p:ph type="title"/>
          </p:nvPr>
        </p:nvSpPr>
        <p:spPr>
          <a:xfrm>
            <a:off x="311700" y="4372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200" u="sng">
                <a:latin typeface="Times New Roman"/>
                <a:ea typeface="Times New Roman"/>
                <a:cs typeface="Times New Roman"/>
                <a:sym typeface="Times New Roman"/>
              </a:rPr>
              <a:t>Procesos de ejecución</a:t>
            </a:r>
            <a:endParaRPr b="1" sz="4800"/>
          </a:p>
        </p:txBody>
      </p:sp>
      <p:sp>
        <p:nvSpPr>
          <p:cNvPr id="122" name="Google Shape;122;p21"/>
          <p:cNvSpPr txBox="1"/>
          <p:nvPr/>
        </p:nvSpPr>
        <p:spPr>
          <a:xfrm>
            <a:off x="311700" y="1392575"/>
            <a:ext cx="6250200" cy="6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 u="sng">
                <a:latin typeface="Times New Roman"/>
                <a:ea typeface="Times New Roman"/>
                <a:cs typeface="Times New Roman"/>
                <a:sym typeface="Times New Roman"/>
              </a:rPr>
              <a:t>Distribución de la información: </a:t>
            </a:r>
            <a:endParaRPr sz="21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3" name="Google Shape;123;p21"/>
          <p:cNvSpPr txBox="1"/>
          <p:nvPr/>
        </p:nvSpPr>
        <p:spPr>
          <a:xfrm>
            <a:off x="311700" y="1959775"/>
            <a:ext cx="8450100" cy="29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●"/>
            </a:pPr>
            <a:r>
              <a:rPr lang="fr" sz="1600">
                <a:latin typeface="Times New Roman"/>
                <a:ea typeface="Times New Roman"/>
                <a:cs typeface="Times New Roman"/>
                <a:sym typeface="Times New Roman"/>
              </a:rPr>
              <a:t>Modificación de los procesos de producción: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latin typeface="Times New Roman"/>
                <a:ea typeface="Times New Roman"/>
                <a:cs typeface="Times New Roman"/>
                <a:sym typeface="Times New Roman"/>
              </a:rPr>
              <a:t>Los ingenieros de procesos comunican los resultados al gerente del proyecto, les transmite a la empresa AGUA VIDA y a los proveedores de plástico. El análisis del agua con estos nuevos procesos son comunicados a AGUA VIDA y a los proveedores por el gerente de proyecto.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●"/>
            </a:pPr>
            <a:r>
              <a:rPr lang="fr" sz="1600">
                <a:latin typeface="Times New Roman"/>
                <a:ea typeface="Times New Roman"/>
                <a:cs typeface="Times New Roman"/>
                <a:sym typeface="Times New Roman"/>
              </a:rPr>
              <a:t>Establecimiento de protocolos de reciclaje: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latin typeface="Times New Roman"/>
                <a:ea typeface="Times New Roman"/>
                <a:cs typeface="Times New Roman"/>
                <a:sym typeface="Times New Roman"/>
              </a:rPr>
              <a:t>El gerente comunica el plan de proceso de producción a los ingenieros y los técnicos de producción de AGUA VIDA para qué lo revisan y lo implementan. Estos involucrados proceden a una retroalimentación del desempeño al gerente del proyecto que comunica después a la altea gerencia de AGUA VIDA.</a:t>
            </a:r>
            <a:endParaRPr sz="18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aradigm">
  <a:themeElements>
    <a:clrScheme name="Paradigm">
      <a:dk1>
        <a:srgbClr val="31394D"/>
      </a:dk1>
      <a:lt1>
        <a:srgbClr val="FFFFFF"/>
      </a:lt1>
      <a:dk2>
        <a:srgbClr val="666666"/>
      </a:dk2>
      <a:lt2>
        <a:srgbClr val="626B73"/>
      </a:lt2>
      <a:accent1>
        <a:srgbClr val="002F4A"/>
      </a:accent1>
      <a:accent2>
        <a:srgbClr val="D9C4B1"/>
      </a:accent2>
      <a:accent3>
        <a:srgbClr val="EDE3DA"/>
      </a:accent3>
      <a:accent4>
        <a:srgbClr val="B85741"/>
      </a:accent4>
      <a:accent5>
        <a:srgbClr val="009384"/>
      </a:accent5>
      <a:accent6>
        <a:srgbClr val="D0F6FF"/>
      </a:accent6>
      <a:hlink>
        <a:srgbClr val="009384"/>
      </a:hlink>
      <a:folHlink>
        <a:srgbClr val="0093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